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7" r:id="rId9"/>
    <p:sldId id="268" r:id="rId10"/>
    <p:sldId id="279" r:id="rId11"/>
    <p:sldId id="269" r:id="rId12"/>
    <p:sldId id="270" r:id="rId13"/>
    <p:sldId id="271" r:id="rId14"/>
    <p:sldId id="273" r:id="rId15"/>
    <p:sldId id="278" r:id="rId16"/>
    <p:sldId id="283" r:id="rId17"/>
    <p:sldId id="284" r:id="rId18"/>
    <p:sldId id="285" r:id="rId19"/>
    <p:sldId id="290" r:id="rId20"/>
    <p:sldId id="291" r:id="rId2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51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Documents/finalproject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511" y="14859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14" y="566242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053328"/>
            <a:ext cx="475488" cy="6675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053328"/>
            <a:ext cx="24871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teta kevin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17320" y="6464808"/>
            <a:ext cx="248716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534924" y="3886200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8010"/>
              </a:lnSpc>
            </a:pPr>
            <a:r>
              <a:rPr lang="en-US" sz="6600" b="1" i="0" dirty="0">
                <a:solidFill>
                  <a:srgbClr val="404040"/>
                </a:solidFill>
                <a:effectLst/>
                <a:latin typeface="quote-cjk-patch"/>
              </a:rPr>
              <a:t>US Agricultural Land Use Analysis Report (2023)</a:t>
            </a:r>
            <a:endParaRPr lang="en-US" sz="6600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0" indent="0" algn="l">
              <a:lnSpc>
                <a:spcPts val="8010"/>
              </a:lnSpc>
              <a:buNone/>
            </a:pPr>
            <a:endParaRPr lang="en-US" sz="6410" dirty="0"/>
          </a:p>
        </p:txBody>
      </p:sp>
      <p:sp>
        <p:nvSpPr>
          <p:cNvPr id="9" name="Arrow: Right 8">
            <a:hlinkClick r:id="rId7" action="ppaction://hlinkfile"/>
            <a:extLst>
              <a:ext uri="{FF2B5EF4-FFF2-40B4-BE49-F238E27FC236}">
                <a16:creationId xmlns:a16="http://schemas.microsoft.com/office/drawing/2014/main" id="{2543C329-89F9-47C0-A263-05A052A57363}"/>
              </a:ext>
            </a:extLst>
          </p:cNvPr>
          <p:cNvSpPr/>
          <p:nvPr/>
        </p:nvSpPr>
        <p:spPr>
          <a:xfrm>
            <a:off x="3724991" y="7484305"/>
            <a:ext cx="743989" cy="55205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A3F59-7521-44A0-9FEE-9077D8212F0E}"/>
              </a:ext>
            </a:extLst>
          </p:cNvPr>
          <p:cNvSpPr txBox="1"/>
          <p:nvPr/>
        </p:nvSpPr>
        <p:spPr>
          <a:xfrm>
            <a:off x="534923" y="7600208"/>
            <a:ext cx="356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CODES AND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483864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166360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50876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Machine Learning Model (Clustering)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96696" y="35112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352958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Understanding the Goal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609344" y="403250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Objective: Group crops into clusters based on harvested areas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96696" y="52029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1609344" y="521208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Why Clustering?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1609344" y="572414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Discover natural groupings in crop production scale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609344" y="6163056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Identify which crops have similar land use patterns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97180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5806440" y="4709160"/>
            <a:ext cx="80101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B802BAFA-660D-4F37-A473-64C76B6AF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179" y="842992"/>
            <a:ext cx="6906719" cy="7042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F75CB-D3C4-4085-9911-94B57DE29327}"/>
              </a:ext>
            </a:extLst>
          </p:cNvPr>
          <p:cNvSpPr txBox="1"/>
          <p:nvPr/>
        </p:nvSpPr>
        <p:spPr>
          <a:xfrm>
            <a:off x="7683335" y="1650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E9273-D80C-46EA-9B4B-F0B366D02ABA}"/>
              </a:ext>
            </a:extLst>
          </p:cNvPr>
          <p:cNvSpPr txBox="1"/>
          <p:nvPr/>
        </p:nvSpPr>
        <p:spPr>
          <a:xfrm>
            <a:off x="6454237" y="1408238"/>
            <a:ext cx="603860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K-Means 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Optimal Clusters:</a:t>
            </a:r>
            <a:r>
              <a:rPr lang="en-US" sz="2400" dirty="0"/>
              <a:t> The analysis identified three distinct clusters of crops based on their harvested area.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Cluster Descriptions: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Cluster 0 (Small):</a:t>
            </a:r>
            <a:r>
              <a:rPr lang="en-US" sz="2400" dirty="0"/>
              <a:t> 51 crops, average area of ~23,024 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Cluster 1 (Medium):</a:t>
            </a:r>
            <a:r>
              <a:rPr lang="en-US" sz="2400" dirty="0"/>
              <a:t> 32 crops, average area of ~3,077,932 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Cluster 2 (Large):</a:t>
            </a:r>
            <a:r>
              <a:rPr lang="en-US" sz="2400" dirty="0"/>
              <a:t> 7 crops, average area of ~121 ha.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Evaluation: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Inertia: 20.75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Silhouette Score: 0.55 ("reasonable structure")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72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endParaRPr lang="en-US" sz="4640" dirty="0"/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13216130-B951-4843-8BEB-6F87880B8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81" y="3764478"/>
            <a:ext cx="11810617" cy="4120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51386-852B-44B4-AE8D-3CF9B7A81C6F}"/>
              </a:ext>
            </a:extLst>
          </p:cNvPr>
          <p:cNvSpPr txBox="1"/>
          <p:nvPr/>
        </p:nvSpPr>
        <p:spPr>
          <a:xfrm>
            <a:off x="1603169" y="3932098"/>
            <a:ext cx="75645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Predictive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Objective:</a:t>
            </a:r>
            <a:r>
              <a:rPr lang="en-US" sz="2400" dirty="0"/>
              <a:t> Predict crop categories ("Small", "Medium", "Large") based on harvested area.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Model:</a:t>
            </a:r>
            <a:r>
              <a:rPr lang="en-US" sz="2400" dirty="0"/>
              <a:t> Random Forest Classifier.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Performance: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Accuracy:</a:t>
            </a:r>
            <a:r>
              <a:rPr lang="en-US" sz="2400" dirty="0"/>
              <a:t> 1.00 on the test 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Outperformed Logistic Regression (0.22 accuracy).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Explainable AI (SHAP):</a:t>
            </a:r>
            <a:r>
              <a:rPr lang="en-US" sz="2400" dirty="0"/>
              <a:t> Confirmed that higher harvested area directly correlates with a crop being classified as "Large."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690872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89904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690872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6089904"/>
            <a:ext cx="502920" cy="5029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Observations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609344" y="4736592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Shape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609344" y="5248656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Number of rows and columns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996696" y="61264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609344" y="613562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/>
              <a:t>EDA &amp; Dominant Crops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609344" y="6647688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Analysing</a:t>
            </a: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dominant crops per hectare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7635240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8247888" y="4736592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/>
              <a:t>K-Means Clustering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8247888" y="5248656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7635240" y="61264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8247888" y="613562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/>
              <a:t>Predictive Model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8247888" y="6647688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E06201EA-92D4-4695-9E4B-E40987054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3346" y="5189327"/>
            <a:ext cx="477887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analysis identified three distinct clusters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crops based on their harvested area.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38FC18A-BF73-4AA6-9B55-7801DC72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348" y="6487776"/>
            <a:ext cx="54970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 crop categories ("Small", "Medium", "Large")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harvested area.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0" y="3346704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256" y="3346704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2128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Insights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960120" y="4791456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Skewness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960120" y="5303520"/>
            <a:ext cx="6053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Right-skewed (few crops dominate land use)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7626096" y="4791456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Outliers</a:t>
            </a:r>
            <a:endParaRPr lang="en-US" sz="2320" dirty="0"/>
          </a:p>
        </p:txBody>
      </p:sp>
      <p:sp>
        <p:nvSpPr>
          <p:cNvPr id="9" name="Text 4"/>
          <p:cNvSpPr/>
          <p:nvPr/>
        </p:nvSpPr>
        <p:spPr>
          <a:xfrm>
            <a:off x="7626096" y="5303520"/>
            <a:ext cx="60533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Some crops have extremely large areas (e.g., maize, soybeans)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04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RECOMMENDATION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261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17" y="173058"/>
            <a:ext cx="7737711" cy="7469579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96696" y="281635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333756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996696" y="42062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609344" y="421538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4727448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96696" y="560527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609344" y="5614416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BBC661E-B571-462A-82E4-1AB2DD92575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30018" y="2061188"/>
            <a:ext cx="614476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"Large" Crops (e.g., Maize, Soybeans):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 on policies that improve efficiency, such as better irrigation techniques or subsidies.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"Small" Crops (e.g., specialty crops):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Promote high-value markets like organic or local produce to maximize profitability per hectare.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Planning: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Utilize the predictive model to automate the classification of new crops and support informed agricultural policy decisions.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05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FUTURE WORK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005"/>
            <a:ext cx="4974336" cy="8238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2F869-AACB-462B-9079-FD3653C52427}"/>
              </a:ext>
            </a:extLst>
          </p:cNvPr>
          <p:cNvSpPr txBox="1"/>
          <p:nvPr/>
        </p:nvSpPr>
        <p:spPr>
          <a:xfrm>
            <a:off x="5939090" y="1965182"/>
            <a:ext cx="74339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404040"/>
                </a:solidFill>
                <a:effectLst/>
                <a:latin typeface="quote-cjk-patch"/>
              </a:rPr>
              <a:t>Incorporate Additional Data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Weather patterns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Commodity prices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Soil quality metrics</a:t>
            </a: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404040"/>
                </a:solidFill>
                <a:effectLst/>
                <a:latin typeface="quote-cjk-patch"/>
              </a:rPr>
              <a:t>Advanced Modeling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Time-series forecasting for crop demand.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Yield prediction using satellite imagery.</a:t>
            </a: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404040"/>
                </a:solidFill>
                <a:effectLst/>
                <a:latin typeface="quote-cjk-patch"/>
              </a:rPr>
              <a:t>Dashboard Enhancements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Real-time data integration.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Interactive "what-if" scenarios for policy planning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19125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566CA-7933-477B-80FE-088CC72CE0CC}"/>
              </a:ext>
            </a:extLst>
          </p:cNvPr>
          <p:cNvSpPr txBox="1"/>
          <p:nvPr/>
        </p:nvSpPr>
        <p:spPr>
          <a:xfrm>
            <a:off x="570016" y="4297681"/>
            <a:ext cx="74339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404040"/>
                </a:solidFill>
                <a:effectLst/>
                <a:latin typeface="quote-cjk-patch"/>
              </a:rPr>
              <a:t>This analysis provides a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quote-cjk-patch"/>
              </a:rPr>
              <a:t>data-driven foundation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quote-cjk-patch"/>
              </a:rPr>
              <a:t> for optimizing US agricultural land use. By combining clustering, classification, and visualization, we’ve identified actionable insights to balance productivity and sustainability.</a:t>
            </a:r>
          </a:p>
          <a:p>
            <a:br>
              <a:rPr lang="en-US" sz="2400" dirty="0"/>
            </a:b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" y="-18288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39572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Methodology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results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62813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recommendations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619277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Future work</a:t>
            </a:r>
            <a:endParaRPr lang="en-US" sz="232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17D7C-4F4D-4919-9B40-945CF80D218B}"/>
              </a:ext>
            </a:extLst>
          </p:cNvPr>
          <p:cNvSpPr txBox="1"/>
          <p:nvPr/>
        </p:nvSpPr>
        <p:spPr>
          <a:xfrm>
            <a:off x="987552" y="6755130"/>
            <a:ext cx="4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6.Conclusion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01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0" y="-5715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680" y="1326642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94960" y="-10896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Problem Definition &amp; Planning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605272" y="137236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308092" y="3678555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/>
            <a:r>
              <a:rPr lang="en-US" sz="2400" b="1" i="0" dirty="0">
                <a:effectLst/>
              </a:rPr>
              <a:t>1.1 Background</a:t>
            </a:r>
            <a:endParaRPr lang="en-US" sz="2400" b="0" i="0" dirty="0">
              <a:effectLst/>
            </a:endParaRPr>
          </a:p>
          <a:p>
            <a:pPr algn="l"/>
            <a:r>
              <a:rPr lang="en-US" sz="2400" b="0" i="0" dirty="0">
                <a:effectLst/>
              </a:rPr>
              <a:t>This project analyzes 2023 US crop production data from </a:t>
            </a:r>
            <a:r>
              <a:rPr lang="en-US" sz="2400" b="1" i="0" dirty="0">
                <a:effectLst/>
              </a:rPr>
              <a:t>FAOSTAT</a:t>
            </a:r>
          </a:p>
          <a:p>
            <a:pPr algn="l"/>
            <a:r>
              <a:rPr lang="en-US" sz="2400" b="0" i="0" dirty="0">
                <a:effectLst/>
              </a:rPr>
              <a:t> to identify patterns in agricultural land use. The goal is to help </a:t>
            </a:r>
          </a:p>
          <a:p>
            <a:pPr algn="l"/>
            <a:r>
              <a:rPr lang="en-US" sz="2400" b="0" i="0" dirty="0">
                <a:effectLst/>
              </a:rPr>
              <a:t>policymakers, farmers, and agribusinesses optimize</a:t>
            </a:r>
          </a:p>
          <a:p>
            <a:pPr algn="l"/>
            <a:r>
              <a:rPr lang="en-US" sz="2400" b="0" i="0" dirty="0">
                <a:effectLst/>
              </a:rPr>
              <a:t> resource allocation by understanding:</a:t>
            </a:r>
          </a:p>
          <a:p>
            <a:pPr algn="l"/>
            <a:endParaRPr lang="en-US" sz="2400" b="0" i="0" dirty="0">
              <a:effectLst/>
              <a:latin typeface="quote-cjk-patch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971032" y="527608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6583680" y="5285232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6583680" y="5797296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B794344C-07E4-41E8-8357-A697FD78719C}"/>
              </a:ext>
            </a:extLst>
          </p:cNvPr>
          <p:cNvSpPr/>
          <p:nvPr/>
        </p:nvSpPr>
        <p:spPr>
          <a:xfrm>
            <a:off x="6583680" y="439826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A3B8566B-2B55-4B92-B70F-5B61C42DA475}"/>
              </a:ext>
            </a:extLst>
          </p:cNvPr>
          <p:cNvSpPr/>
          <p:nvPr/>
        </p:nvSpPr>
        <p:spPr>
          <a:xfrm>
            <a:off x="6736080" y="455066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3CDBB33-1524-4ACA-B44F-7E90D70F714A}"/>
              </a:ext>
            </a:extLst>
          </p:cNvPr>
          <p:cNvSpPr/>
          <p:nvPr/>
        </p:nvSpPr>
        <p:spPr>
          <a:xfrm>
            <a:off x="6888480" y="466877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C7E86-1457-48E1-9844-008A8BA107B5}"/>
              </a:ext>
            </a:extLst>
          </p:cNvPr>
          <p:cNvSpPr txBox="1"/>
          <p:nvPr/>
        </p:nvSpPr>
        <p:spPr>
          <a:xfrm>
            <a:off x="5308092" y="4550664"/>
            <a:ext cx="681913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Slide 2: Project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Objective:</a:t>
            </a:r>
            <a:r>
              <a:rPr lang="en-US" sz="2400" dirty="0"/>
              <a:t> Analyze 2023 US agriculture records to identify dominant crops and predict future cultivation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Dataset:</a:t>
            </a:r>
            <a:r>
              <a:rPr lang="en-US" sz="2400" dirty="0"/>
              <a:t> "FAOSTAT US Crop Production 2023"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Structured CSV file with over 100 rows and 14 columns.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Key columns: "crop," "area harvested," and "year".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Initial Findings:</a:t>
            </a:r>
            <a:r>
              <a:rPr lang="en-US" sz="2400" dirty="0"/>
              <a:t> A few crops dominate a majority of the land use.</a:t>
            </a:r>
          </a:p>
          <a:p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312" y="2212848"/>
            <a:ext cx="768096" cy="7680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312" y="4928616"/>
            <a:ext cx="768096" cy="7680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296" y="2212848"/>
            <a:ext cx="768096" cy="768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296" y="4928616"/>
            <a:ext cx="768096" cy="7680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4280" y="2212848"/>
            <a:ext cx="768096" cy="7680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4280" y="4928616"/>
            <a:ext cx="768096" cy="76809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1078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Dataset Identification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960120" y="320954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Dataset Title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60120" y="372160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FAOSTAT US Crop Production 2023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960120" y="59344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Columns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5404104" y="320954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Source Link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960120" y="644652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14 (including crop, area harvested, year, etc.)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5404104" y="3721608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FAOSTAT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5404104" y="59344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Structure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5404104" y="644652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Structured CSV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848088" y="320954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Rows</a:t>
            </a:r>
            <a:endParaRPr lang="en-US" sz="2320" dirty="0"/>
          </a:p>
        </p:txBody>
      </p:sp>
      <p:sp>
        <p:nvSpPr>
          <p:cNvPr id="19" name="Text 10"/>
          <p:cNvSpPr/>
          <p:nvPr/>
        </p:nvSpPr>
        <p:spPr>
          <a:xfrm>
            <a:off x="9848088" y="3721608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100+ (one per crop type)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848088" y="59344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Status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9848088" y="644652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Mostly clean but requires handling missing values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02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METHODOLOGY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143500" y="379476"/>
            <a:ext cx="8010144" cy="162077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5806440" y="4343400"/>
            <a:ext cx="80101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AE9EE4-26BF-4CE6-B3E0-DF42B92FA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295" y="954195"/>
            <a:ext cx="865172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Cleaning: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 missing values in the 'Value' column.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 'Value' and 'Year' columns to numeric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Exploratory Data Analysis (EDA):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Univariate and Bivariate analysis to understand data distribution and relationships.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(Clustering):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K-Means Clustering to group crops by harvested area.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Determined optimal number of clusters (k=3) using the Elbow Method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Silhouette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(Supervised Learning):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a Random Forest Classifier to predict crop categories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(e.g., "Small," "Medium," "Large").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03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RESULT</a:t>
            </a:r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72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7" y="3520440"/>
            <a:ext cx="12984480" cy="57607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928" y="292379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Introduction to EDA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1964817" y="5495544"/>
            <a:ext cx="7724394" cy="16756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/>
              <a:t> </a:t>
            </a:r>
            <a:r>
              <a:rPr lang="en-US" b="1" dirty="0" err="1"/>
              <a:t>EDADominant</a:t>
            </a:r>
            <a:r>
              <a:rPr lang="en-US" b="1" dirty="0"/>
              <a:t> Crops</a:t>
            </a:r>
          </a:p>
          <a:p>
            <a:r>
              <a:rPr lang="en-US" b="1" dirty="0"/>
              <a:t>Top 10 Crops by Harvested Area: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Soybeans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Hay &amp; Fodder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Sorghum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Potatoes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Sugar beets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Barley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harvested area ('Value' column) was found to be highly right-skewed, showing that a small number of crops dominate agricultural land use.</a:t>
            </a:r>
          </a:p>
        </p:txBody>
      </p:sp>
      <p:sp>
        <p:nvSpPr>
          <p:cNvPr id="10" name="Text 2"/>
          <p:cNvSpPr/>
          <p:nvPr/>
        </p:nvSpPr>
        <p:spPr>
          <a:xfrm>
            <a:off x="4398264" y="4608576"/>
            <a:ext cx="254203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7699248" y="4608576"/>
            <a:ext cx="254203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1009376" y="4608576"/>
            <a:ext cx="254203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825</Words>
  <Application>Microsoft Office PowerPoint</Application>
  <PresentationFormat>Custom</PresentationFormat>
  <Paragraphs>170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quote-cjk-patch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FH Technology Ltd</cp:lastModifiedBy>
  <cp:revision>18</cp:revision>
  <dcterms:created xsi:type="dcterms:W3CDTF">2025-07-30T15:44:34Z</dcterms:created>
  <dcterms:modified xsi:type="dcterms:W3CDTF">2025-07-31T15:28:01Z</dcterms:modified>
</cp:coreProperties>
</file>